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2" r:id="rId2"/>
    <p:sldId id="263" r:id="rId3"/>
    <p:sldId id="260" r:id="rId4"/>
    <p:sldId id="261" r:id="rId5"/>
    <p:sldId id="259" r:id="rId6"/>
    <p:sldId id="266" r:id="rId7"/>
    <p:sldId id="267" r:id="rId8"/>
    <p:sldId id="257"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6" d="100"/>
          <a:sy n="66" d="100"/>
        </p:scale>
        <p:origin x="-1506" y="-11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9/24/2013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9/24/2013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9/24/2013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9/24/2013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9/24/2013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9/24/2013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9/24/2013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9/24/2013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9/24/2013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9/24/2013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9/24/2013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9/24/2013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hyperlink" Target="http://en.wikipedia.org/wiki/File:Digital_rectal_exam_nci-vol-7136-300.jpg"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en.wikipedia.org/wiki/Anus"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en.wikipedia.org/wiki/Finger" TargetMode="External"/><Relationship Id="rId2" Type="http://schemas.openxmlformats.org/officeDocument/2006/relationships/hyperlink" Target="http://en.wikipedia.org/wiki/Hemorrhoids" TargetMode="External"/><Relationship Id="rId1" Type="http://schemas.openxmlformats.org/officeDocument/2006/relationships/slideLayout" Target="../slideLayouts/slideLayout2.xml"/><Relationship Id="rId4" Type="http://schemas.openxmlformats.org/officeDocument/2006/relationships/hyperlink" Target="http://en.wikipedia.org/wiki/Palpation" TargetMode="External"/></Relationships>
</file>

<file path=ppt/slides/_rels/slide5.xml.rels><?xml version="1.0" encoding="UTF-8" standalone="yes"?>
<Relationships xmlns="http://schemas.openxmlformats.org/package/2006/relationships"><Relationship Id="rId8" Type="http://schemas.openxmlformats.org/officeDocument/2006/relationships/hyperlink" Target="http://en.wikipedia.org/wiki/Sphincter" TargetMode="External"/><Relationship Id="rId3" Type="http://schemas.openxmlformats.org/officeDocument/2006/relationships/hyperlink" Target="http://en.wikipedia.org/wiki/Cancer" TargetMode="External"/><Relationship Id="rId7" Type="http://schemas.openxmlformats.org/officeDocument/2006/relationships/hyperlink" Target="http://en.wikipedia.org/wiki/Anus" TargetMode="External"/><Relationship Id="rId12" Type="http://schemas.openxmlformats.org/officeDocument/2006/relationships/hyperlink" Target="http://en.wikipedia.org/wiki/Gynecology" TargetMode="External"/><Relationship Id="rId2" Type="http://schemas.openxmlformats.org/officeDocument/2006/relationships/hyperlink" Target="http://en.wikipedia.org/wiki/Tumor" TargetMode="External"/><Relationship Id="rId1" Type="http://schemas.openxmlformats.org/officeDocument/2006/relationships/slideLayout" Target="../slideLayouts/slideLayout2.xml"/><Relationship Id="rId6" Type="http://schemas.openxmlformats.org/officeDocument/2006/relationships/hyperlink" Target="http://en.wikipedia.org/wiki/Tonicity" TargetMode="External"/><Relationship Id="rId11" Type="http://schemas.openxmlformats.org/officeDocument/2006/relationships/hyperlink" Target="http://en.wikipedia.org/wiki/Female" TargetMode="External"/><Relationship Id="rId5" Type="http://schemas.openxmlformats.org/officeDocument/2006/relationships/hyperlink" Target="http://en.wikipedia.org/wiki/Benign_prostatic_hyperplasia" TargetMode="External"/><Relationship Id="rId10" Type="http://schemas.openxmlformats.org/officeDocument/2006/relationships/hyperlink" Target="http://en.wikipedia.org/wiki/Neurologic" TargetMode="External"/><Relationship Id="rId4" Type="http://schemas.openxmlformats.org/officeDocument/2006/relationships/hyperlink" Target="http://en.wikipedia.org/wiki/Prostate" TargetMode="External"/><Relationship Id="rId9" Type="http://schemas.openxmlformats.org/officeDocument/2006/relationships/hyperlink" Target="http://en.wikipedia.org/wiki/Fecal_incontinence" TargetMode="External"/></Relationships>
</file>

<file path=ppt/slides/_rels/slide6.xml.rels><?xml version="1.0" encoding="UTF-8" standalone="yes"?>
<Relationships xmlns="http://schemas.openxmlformats.org/package/2006/relationships"><Relationship Id="rId3" Type="http://schemas.openxmlformats.org/officeDocument/2006/relationships/hyperlink" Target="http://en.wikipedia.org/wiki/Colonoscopy" TargetMode="External"/><Relationship Id="rId2" Type="http://schemas.openxmlformats.org/officeDocument/2006/relationships/hyperlink" Target="http://en.wikipedia.org/wiki/Fecal_impaction" TargetMode="External"/><Relationship Id="rId1" Type="http://schemas.openxmlformats.org/officeDocument/2006/relationships/slideLayout" Target="../slideLayouts/slideLayout2.xml"/><Relationship Id="rId6" Type="http://schemas.openxmlformats.org/officeDocument/2006/relationships/hyperlink" Target="http://en.wikipedia.org/wiki/Anal_atresia" TargetMode="External"/><Relationship Id="rId5" Type="http://schemas.openxmlformats.org/officeDocument/2006/relationships/hyperlink" Target="http://en.wikipedia.org/wiki/Hemorrhoids" TargetMode="External"/><Relationship Id="rId4" Type="http://schemas.openxmlformats.org/officeDocument/2006/relationships/hyperlink" Target="http://en.wikipedia.org/wiki/Proctoscopy" TargetMode="External"/></Relationships>
</file>

<file path=ppt/slides/_rels/slide7.xml.rels><?xml version="1.0" encoding="UTF-8" standalone="yes"?>
<Relationships xmlns="http://schemas.openxmlformats.org/package/2006/relationships"><Relationship Id="rId3" Type="http://schemas.openxmlformats.org/officeDocument/2006/relationships/hyperlink" Target="http://en.wikipedia.org/wiki/Distal" TargetMode="External"/><Relationship Id="rId2" Type="http://schemas.openxmlformats.org/officeDocument/2006/relationships/hyperlink" Target="http://en.wikipedia.org/wiki/Sigmoidoscopy" TargetMode="External"/><Relationship Id="rId1" Type="http://schemas.openxmlformats.org/officeDocument/2006/relationships/slideLayout" Target="../slideLayouts/slideLayout2.xml"/><Relationship Id="rId5" Type="http://schemas.openxmlformats.org/officeDocument/2006/relationships/hyperlink" Target="http://en.wikipedia.org/wiki/Proctoscopy" TargetMode="External"/><Relationship Id="rId4" Type="http://schemas.openxmlformats.org/officeDocument/2006/relationships/hyperlink" Target="http://en.wikipedia.org/wiki/Rectum" TargetMode="External"/></Relationships>
</file>

<file path=ppt/slides/_rels/slide8.xml.rels><?xml version="1.0" encoding="UTF-8" standalone="yes"?>
<Relationships xmlns="http://schemas.openxmlformats.org/package/2006/relationships"><Relationship Id="rId8" Type="http://schemas.openxmlformats.org/officeDocument/2006/relationships/hyperlink" Target="http://www.webmd.com/hw-popup/anal-fissure" TargetMode="External"/><Relationship Id="rId3" Type="http://schemas.openxmlformats.org/officeDocument/2006/relationships/hyperlink" Target="http://www.webmd.com/hw-popup/prostatitis" TargetMode="External"/><Relationship Id="rId7" Type="http://schemas.openxmlformats.org/officeDocument/2006/relationships/hyperlink" Target="http://www.webmd.com/hw-popup/abscess" TargetMode="External"/><Relationship Id="rId2" Type="http://schemas.openxmlformats.org/officeDocument/2006/relationships/hyperlink" Target="http://www.webmd.com/hw-popup/benign-prostatic-hyperplasia-bph" TargetMode="External"/><Relationship Id="rId1" Type="http://schemas.openxmlformats.org/officeDocument/2006/relationships/slideLayout" Target="../slideLayouts/slideLayout2.xml"/><Relationship Id="rId6" Type="http://schemas.openxmlformats.org/officeDocument/2006/relationships/hyperlink" Target="http://www.webmd.com/hw-popup/hemorrhoids" TargetMode="External"/><Relationship Id="rId5" Type="http://schemas.openxmlformats.org/officeDocument/2006/relationships/hyperlink" Target="http://www.webmd.com/hw-popup/ovaries" TargetMode="External"/><Relationship Id="rId4" Type="http://schemas.openxmlformats.org/officeDocument/2006/relationships/hyperlink" Target="http://www.webmd.com/hw-popup/cervix-8243"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76200"/>
            <a:ext cx="9144000" cy="6781800"/>
          </a:xfrm>
        </p:spPr>
        <p:txBody>
          <a:bodyPr/>
          <a:lstStyle/>
          <a:p>
            <a:endParaRPr lang="en-US" dirty="0"/>
          </a:p>
        </p:txBody>
      </p:sp>
      <p:pic>
        <p:nvPicPr>
          <p:cNvPr id="4" name="Picture 3" descr="http://upload.wikimedia.org/wikipedia/commons/thumb/e/e0/Digital_rectal_exam_nci-vol-7136-300.jpg/230px-Digital_rectal_exam_nci-vol-7136-300.jpg">
            <a:hlinkClick r:id="rId2"/>
          </p:cNvPr>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220200" cy="6857999"/>
          </a:xfrm>
          <a:prstGeom prst="rect">
            <a:avLst/>
          </a:prstGeom>
          <a:noFill/>
          <a:ln>
            <a:noFill/>
          </a:ln>
        </p:spPr>
      </p:pic>
    </p:spTree>
    <p:extLst>
      <p:ext uri="{BB962C8B-B14F-4D97-AF65-F5344CB8AC3E}">
        <p14:creationId xmlns:p14="http://schemas.microsoft.com/office/powerpoint/2010/main" val="20260268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marL="0" indent="0" algn="ctr">
              <a:buNone/>
            </a:pPr>
            <a:r>
              <a:rPr lang="en-US" sz="7200" dirty="0">
                <a:latin typeface="Times" pitchFamily="18" charset="0"/>
              </a:rPr>
              <a:t>Procedure</a:t>
            </a:r>
          </a:p>
        </p:txBody>
      </p:sp>
    </p:spTree>
    <p:extLst>
      <p:ext uri="{BB962C8B-B14F-4D97-AF65-F5344CB8AC3E}">
        <p14:creationId xmlns:p14="http://schemas.microsoft.com/office/powerpoint/2010/main" val="213941103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6705600"/>
          </a:xfrm>
        </p:spPr>
        <p:txBody>
          <a:bodyPr>
            <a:noAutofit/>
          </a:bodyPr>
          <a:lstStyle/>
          <a:p>
            <a:pPr marL="0" indent="0">
              <a:buNone/>
            </a:pPr>
            <a:r>
              <a:rPr lang="en-US" sz="2800" dirty="0">
                <a:latin typeface="Times" pitchFamily="18" charset="0"/>
              </a:rPr>
              <a:t>The </a:t>
            </a:r>
            <a:r>
              <a:rPr lang="en-US" sz="2800" b="1" dirty="0">
                <a:latin typeface="Times" pitchFamily="18" charset="0"/>
              </a:rPr>
              <a:t>digital rectal </a:t>
            </a:r>
            <a:r>
              <a:rPr lang="en-US" sz="2800" b="1" dirty="0" smtClean="0">
                <a:latin typeface="Times" pitchFamily="18" charset="0"/>
              </a:rPr>
              <a:t>examination:-</a:t>
            </a:r>
            <a:endParaRPr lang="en-US" sz="2800" dirty="0" smtClean="0">
              <a:latin typeface="Times" pitchFamily="18" charset="0"/>
            </a:endParaRPr>
          </a:p>
          <a:p>
            <a:pPr marL="0" indent="0">
              <a:buNone/>
            </a:pPr>
            <a:r>
              <a:rPr lang="en-US" sz="2800" dirty="0" smtClean="0">
                <a:latin typeface="Times" pitchFamily="18" charset="0"/>
              </a:rPr>
              <a:t>1- </a:t>
            </a:r>
            <a:r>
              <a:rPr lang="en-US" sz="2800" dirty="0">
                <a:latin typeface="Times" pitchFamily="18" charset="0"/>
              </a:rPr>
              <a:t>The patient </a:t>
            </a:r>
            <a:r>
              <a:rPr lang="en-US" sz="2800" dirty="0" smtClean="0">
                <a:latin typeface="Times" pitchFamily="18" charset="0"/>
              </a:rPr>
              <a:t>undresses</a:t>
            </a:r>
          </a:p>
          <a:p>
            <a:pPr marL="0" indent="0">
              <a:buNone/>
            </a:pPr>
            <a:r>
              <a:rPr lang="en-US" sz="2800" dirty="0" smtClean="0">
                <a:latin typeface="Times" pitchFamily="18" charset="0"/>
              </a:rPr>
              <a:t>2- Then </a:t>
            </a:r>
            <a:r>
              <a:rPr lang="en-US" sz="2800" dirty="0">
                <a:latin typeface="Times" pitchFamily="18" charset="0"/>
              </a:rPr>
              <a:t>is placed in a position where the </a:t>
            </a:r>
            <a:r>
              <a:rPr lang="en-US" sz="2800" u="sng" dirty="0">
                <a:latin typeface="Times" pitchFamily="18" charset="0"/>
                <a:hlinkClick r:id="rId2" tooltip="Anus"/>
              </a:rPr>
              <a:t>anus</a:t>
            </a:r>
            <a:r>
              <a:rPr lang="en-US" sz="2800" dirty="0">
                <a:latin typeface="Times" pitchFamily="18" charset="0"/>
              </a:rPr>
              <a:t> is accessible (lying on the side, squatting on the examination table, bent over the examination table, or lying down with feet in stirrups</a:t>
            </a:r>
            <a:r>
              <a:rPr lang="en-US" sz="2800" dirty="0" smtClean="0">
                <a:latin typeface="Times" pitchFamily="18" charset="0"/>
              </a:rPr>
              <a:t>).</a:t>
            </a:r>
          </a:p>
          <a:p>
            <a:pPr marL="0" indent="0">
              <a:buNone/>
            </a:pPr>
            <a:endParaRPr lang="en-US" sz="2800" dirty="0">
              <a:latin typeface="Times" pitchFamily="18" charset="0"/>
            </a:endParaRPr>
          </a:p>
          <a:p>
            <a:pPr marL="0" indent="0">
              <a:buNone/>
            </a:pPr>
            <a:r>
              <a:rPr lang="en-US" sz="2800" dirty="0" smtClean="0">
                <a:latin typeface="Times" pitchFamily="18" charset="0"/>
              </a:rPr>
              <a:t>3-If </a:t>
            </a:r>
            <a:r>
              <a:rPr lang="en-US" sz="2800" dirty="0">
                <a:latin typeface="Times" pitchFamily="18" charset="0"/>
              </a:rPr>
              <a:t>the patient is lying on their side, the physician will usually have them bring one or both legs up to their chest. If the patient bends over the examination table, the physician will have them place their elbows on the table and squat down slightly. If the patient uses the supine position, </a:t>
            </a:r>
          </a:p>
        </p:txBody>
      </p:sp>
    </p:spTree>
    <p:extLst>
      <p:ext uri="{BB962C8B-B14F-4D97-AF65-F5344CB8AC3E}">
        <p14:creationId xmlns:p14="http://schemas.microsoft.com/office/powerpoint/2010/main" val="116182088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5973763"/>
          </a:xfrm>
        </p:spPr>
        <p:txBody>
          <a:bodyPr>
            <a:normAutofit lnSpcReduction="10000"/>
          </a:bodyPr>
          <a:lstStyle/>
          <a:p>
            <a:pPr marL="0" indent="0">
              <a:buNone/>
            </a:pPr>
            <a:endParaRPr lang="en-US" sz="2800" dirty="0" smtClean="0">
              <a:latin typeface="Times" pitchFamily="18" charset="0"/>
            </a:endParaRPr>
          </a:p>
          <a:p>
            <a:pPr marL="0" indent="0">
              <a:buNone/>
            </a:pPr>
            <a:r>
              <a:rPr lang="en-US" sz="3000" dirty="0">
                <a:latin typeface="Times" pitchFamily="18" charset="0"/>
              </a:rPr>
              <a:t>the physician will ask the patient to slide down to the end of the examination table until their buttocks are positioned just beyond the end. The patient then places their feet in the stirrups.</a:t>
            </a:r>
          </a:p>
          <a:p>
            <a:pPr marL="0" indent="0">
              <a:buNone/>
            </a:pPr>
            <a:endParaRPr lang="en-US" sz="2800" dirty="0" smtClean="0">
              <a:latin typeface="Times" pitchFamily="18" charset="0"/>
            </a:endParaRPr>
          </a:p>
          <a:p>
            <a:pPr marL="0" indent="0">
              <a:buNone/>
            </a:pPr>
            <a:r>
              <a:rPr lang="en-US" sz="2800" dirty="0" smtClean="0">
                <a:latin typeface="Times" pitchFamily="18" charset="0"/>
              </a:rPr>
              <a:t>4-The </a:t>
            </a:r>
            <a:r>
              <a:rPr lang="en-US" sz="2800" dirty="0">
                <a:latin typeface="Times" pitchFamily="18" charset="0"/>
              </a:rPr>
              <a:t>physician spreads the buttocks apart and will usually examine the external area (anus and </a:t>
            </a:r>
            <a:r>
              <a:rPr lang="en-US" sz="2800" dirty="0" err="1">
                <a:latin typeface="Times" pitchFamily="18" charset="0"/>
              </a:rPr>
              <a:t>perinium</a:t>
            </a:r>
            <a:r>
              <a:rPr lang="en-US" sz="2800" dirty="0">
                <a:latin typeface="Times" pitchFamily="18" charset="0"/>
              </a:rPr>
              <a:t>) for any abnormalities such </a:t>
            </a:r>
            <a:r>
              <a:rPr lang="en-US" sz="2800" dirty="0" smtClean="0">
                <a:latin typeface="Times" pitchFamily="18" charset="0"/>
              </a:rPr>
              <a:t>as </a:t>
            </a:r>
            <a:r>
              <a:rPr lang="en-US" sz="2800" u="sng" dirty="0" smtClean="0">
                <a:latin typeface="Times" pitchFamily="18" charset="0"/>
                <a:hlinkClick r:id="rId2" tooltip="Hemorrhoids"/>
              </a:rPr>
              <a:t>hemorrhoids</a:t>
            </a:r>
            <a:r>
              <a:rPr lang="en-US" sz="2800" dirty="0">
                <a:latin typeface="Times" pitchFamily="18" charset="0"/>
              </a:rPr>
              <a:t>, lumps, or rashes. Then, as the patient relaxes, the physician slips a gloved and lubricated </a:t>
            </a:r>
            <a:r>
              <a:rPr lang="en-US" sz="2800" u="sng" dirty="0">
                <a:latin typeface="Times" pitchFamily="18" charset="0"/>
                <a:hlinkClick r:id="rId3" tooltip="Finger"/>
              </a:rPr>
              <a:t>finger</a:t>
            </a:r>
            <a:r>
              <a:rPr lang="en-US" sz="2800" dirty="0">
                <a:latin typeface="Times" pitchFamily="18" charset="0"/>
              </a:rPr>
              <a:t> into the rectum through the anus and </a:t>
            </a:r>
            <a:r>
              <a:rPr lang="en-US" sz="2800" u="sng" dirty="0">
                <a:latin typeface="Times" pitchFamily="18" charset="0"/>
                <a:hlinkClick r:id="rId4" tooltip="Palpation"/>
              </a:rPr>
              <a:t>palpates</a:t>
            </a:r>
            <a:r>
              <a:rPr lang="en-US" sz="2800" dirty="0">
                <a:latin typeface="Times" pitchFamily="18" charset="0"/>
              </a:rPr>
              <a:t> the insides for approximately sixty seconds.</a:t>
            </a:r>
          </a:p>
          <a:p>
            <a:pPr marL="0" indent="0">
              <a:buNone/>
            </a:pPr>
            <a:endParaRPr lang="en-US" sz="2800" dirty="0">
              <a:latin typeface="Times" pitchFamily="18" charset="0"/>
            </a:endParaRPr>
          </a:p>
          <a:p>
            <a:pPr marL="0" indent="0">
              <a:buNone/>
            </a:pPr>
            <a:endParaRPr lang="en-US" sz="2800" dirty="0">
              <a:latin typeface="Times" pitchFamily="18" charset="0"/>
            </a:endParaRPr>
          </a:p>
        </p:txBody>
      </p:sp>
    </p:spTree>
    <p:extLst>
      <p:ext uri="{BB962C8B-B14F-4D97-AF65-F5344CB8AC3E}">
        <p14:creationId xmlns:p14="http://schemas.microsoft.com/office/powerpoint/2010/main" val="4522638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15962"/>
          </a:xfrm>
        </p:spPr>
        <p:txBody>
          <a:bodyPr>
            <a:normAutofit fontScale="90000"/>
          </a:bodyPr>
          <a:lstStyle/>
          <a:p>
            <a:pPr algn="l"/>
            <a:r>
              <a:rPr lang="en-US" b="1" dirty="0" smtClean="0">
                <a:latin typeface="Times" pitchFamily="18" charset="0"/>
              </a:rPr>
              <a:t/>
            </a:r>
            <a:br>
              <a:rPr lang="en-US" b="1" dirty="0" smtClean="0">
                <a:latin typeface="Times" pitchFamily="18" charset="0"/>
              </a:rPr>
            </a:br>
            <a:r>
              <a:rPr lang="en-US" b="1" dirty="0" smtClean="0">
                <a:latin typeface="Times" pitchFamily="18" charset="0"/>
              </a:rPr>
              <a:t>Indications</a:t>
            </a:r>
            <a:r>
              <a:rPr lang="en-US" dirty="0"/>
              <a:t>:-</a:t>
            </a:r>
            <a:br>
              <a:rPr lang="en-US" dirty="0"/>
            </a:br>
            <a:endParaRPr lang="en-US" dirty="0"/>
          </a:p>
        </p:txBody>
      </p:sp>
      <p:sp>
        <p:nvSpPr>
          <p:cNvPr id="3" name="Content Placeholder 2"/>
          <p:cNvSpPr>
            <a:spLocks noGrp="1"/>
          </p:cNvSpPr>
          <p:nvPr>
            <p:ph idx="1"/>
          </p:nvPr>
        </p:nvSpPr>
        <p:spPr>
          <a:xfrm>
            <a:off x="457200" y="1143000"/>
            <a:ext cx="8229600" cy="4983163"/>
          </a:xfrm>
        </p:spPr>
        <p:txBody>
          <a:bodyPr>
            <a:noAutofit/>
          </a:bodyPr>
          <a:lstStyle/>
          <a:p>
            <a:pPr marL="0" lvl="0" indent="0">
              <a:buNone/>
            </a:pPr>
            <a:r>
              <a:rPr lang="en-US" sz="2800" dirty="0" smtClean="0">
                <a:latin typeface="Times" pitchFamily="18" charset="0"/>
              </a:rPr>
              <a:t>1-Diagnosis </a:t>
            </a:r>
            <a:r>
              <a:rPr lang="en-US" sz="2800" dirty="0">
                <a:latin typeface="Times" pitchFamily="18" charset="0"/>
              </a:rPr>
              <a:t>of rectal </a:t>
            </a:r>
            <a:r>
              <a:rPr lang="en-US" sz="2800" u="sng" dirty="0">
                <a:latin typeface="Times" pitchFamily="18" charset="0"/>
                <a:hlinkClick r:id="rId2" tooltip="Tumor"/>
              </a:rPr>
              <a:t>tumors</a:t>
            </a:r>
            <a:r>
              <a:rPr lang="en-US" sz="2800" dirty="0">
                <a:latin typeface="Times" pitchFamily="18" charset="0"/>
              </a:rPr>
              <a:t> and other forms of </a:t>
            </a:r>
            <a:r>
              <a:rPr lang="en-US" sz="2800" u="sng" dirty="0">
                <a:latin typeface="Times" pitchFamily="18" charset="0"/>
                <a:hlinkClick r:id="rId3" tooltip="Cancer"/>
              </a:rPr>
              <a:t>cancer</a:t>
            </a:r>
            <a:r>
              <a:rPr lang="en-US" sz="2800" dirty="0">
                <a:latin typeface="Times" pitchFamily="18" charset="0"/>
              </a:rPr>
              <a:t>;</a:t>
            </a:r>
          </a:p>
          <a:p>
            <a:pPr marL="0" lvl="0" indent="0">
              <a:buNone/>
            </a:pPr>
            <a:r>
              <a:rPr lang="en-US" sz="2800" dirty="0" smtClean="0">
                <a:latin typeface="Times" pitchFamily="18" charset="0"/>
              </a:rPr>
              <a:t>2-Diagnosis </a:t>
            </a:r>
            <a:r>
              <a:rPr lang="en-US" sz="2800" dirty="0">
                <a:latin typeface="Times" pitchFamily="18" charset="0"/>
              </a:rPr>
              <a:t>of </a:t>
            </a:r>
            <a:r>
              <a:rPr lang="en-US" sz="2800" u="sng" dirty="0">
                <a:latin typeface="Times" pitchFamily="18" charset="0"/>
                <a:hlinkClick r:id="rId4" tooltip="Prostate"/>
              </a:rPr>
              <a:t>prostatic</a:t>
            </a:r>
            <a:r>
              <a:rPr lang="en-US" sz="2800" dirty="0">
                <a:latin typeface="Times" pitchFamily="18" charset="0"/>
              </a:rPr>
              <a:t> disorders,  </a:t>
            </a:r>
            <a:r>
              <a:rPr lang="en-US" sz="2800" u="sng" dirty="0">
                <a:latin typeface="Times" pitchFamily="18" charset="0"/>
                <a:hlinkClick r:id="rId2" tooltip="Tumor"/>
              </a:rPr>
              <a:t>tumors</a:t>
            </a:r>
            <a:r>
              <a:rPr lang="en-US" sz="2800" dirty="0">
                <a:latin typeface="Times" pitchFamily="18" charset="0"/>
              </a:rPr>
              <a:t> and </a:t>
            </a:r>
            <a:r>
              <a:rPr lang="en-US" sz="2800" u="sng" dirty="0">
                <a:latin typeface="Times" pitchFamily="18" charset="0"/>
                <a:hlinkClick r:id="rId5" tooltip="Benign prostatic hyperplasia"/>
              </a:rPr>
              <a:t>benign prostatic </a:t>
            </a:r>
            <a:r>
              <a:rPr lang="en-US" sz="2800" u="sng" dirty="0" smtClean="0">
                <a:latin typeface="Times" pitchFamily="18" charset="0"/>
                <a:hlinkClick r:id="rId5" tooltip="Benign prostatic hyperplasia"/>
              </a:rPr>
              <a:t>hyperplasia</a:t>
            </a:r>
            <a:r>
              <a:rPr lang="en-US" sz="2800" dirty="0" smtClean="0">
                <a:latin typeface="Times" pitchFamily="18" charset="0"/>
              </a:rPr>
              <a:t>;</a:t>
            </a:r>
            <a:endParaRPr lang="en-US" sz="2800" dirty="0">
              <a:latin typeface="Times" pitchFamily="18" charset="0"/>
            </a:endParaRPr>
          </a:p>
          <a:p>
            <a:pPr marL="0" lvl="0" indent="0">
              <a:buNone/>
            </a:pPr>
            <a:r>
              <a:rPr lang="en-US" sz="2800" dirty="0" smtClean="0">
                <a:latin typeface="Times" pitchFamily="18" charset="0"/>
              </a:rPr>
              <a:t>3-Estimation </a:t>
            </a:r>
            <a:r>
              <a:rPr lang="en-US" sz="2800" dirty="0">
                <a:latin typeface="Times" pitchFamily="18" charset="0"/>
              </a:rPr>
              <a:t>of the </a:t>
            </a:r>
            <a:r>
              <a:rPr lang="en-US" sz="2800" u="sng" dirty="0">
                <a:latin typeface="Times" pitchFamily="18" charset="0"/>
                <a:hlinkClick r:id="rId6" tooltip="Tonicity"/>
              </a:rPr>
              <a:t>tonicity</a:t>
            </a:r>
            <a:r>
              <a:rPr lang="en-US" sz="2800" dirty="0">
                <a:latin typeface="Times" pitchFamily="18" charset="0"/>
              </a:rPr>
              <a:t> of the </a:t>
            </a:r>
            <a:r>
              <a:rPr lang="en-US" sz="2800" u="sng" dirty="0">
                <a:latin typeface="Times" pitchFamily="18" charset="0"/>
                <a:hlinkClick r:id="rId7" tooltip="Anus"/>
              </a:rPr>
              <a:t>anal</a:t>
            </a:r>
            <a:r>
              <a:rPr lang="en-US" sz="2800" dirty="0">
                <a:latin typeface="Times" pitchFamily="18" charset="0"/>
              </a:rPr>
              <a:t> </a:t>
            </a:r>
            <a:r>
              <a:rPr lang="en-US" sz="2800" u="sng" dirty="0">
                <a:latin typeface="Times" pitchFamily="18" charset="0"/>
                <a:hlinkClick r:id="rId8" tooltip="Sphincter"/>
              </a:rPr>
              <a:t>sphincter</a:t>
            </a:r>
            <a:r>
              <a:rPr lang="en-US" sz="2800" dirty="0">
                <a:latin typeface="Times" pitchFamily="18" charset="0"/>
              </a:rPr>
              <a:t>, which may be useful in case of </a:t>
            </a:r>
            <a:r>
              <a:rPr lang="en-US" sz="2800" u="sng" dirty="0">
                <a:latin typeface="Times" pitchFamily="18" charset="0"/>
                <a:hlinkClick r:id="rId9" tooltip="Fecal incontinence"/>
              </a:rPr>
              <a:t>fecal </a:t>
            </a:r>
            <a:r>
              <a:rPr lang="en-US" sz="2800" u="sng" dirty="0" smtClean="0">
                <a:latin typeface="Times" pitchFamily="18" charset="0"/>
                <a:hlinkClick r:id="rId9" tooltip="Fecal incontinence"/>
              </a:rPr>
              <a:t>incontinence</a:t>
            </a:r>
            <a:r>
              <a:rPr lang="en-US" sz="2800" dirty="0">
                <a:latin typeface="Times" pitchFamily="18" charset="0"/>
              </a:rPr>
              <a:t> or </a:t>
            </a:r>
            <a:r>
              <a:rPr lang="en-US" sz="2800" u="sng" dirty="0">
                <a:latin typeface="Times" pitchFamily="18" charset="0"/>
                <a:hlinkClick r:id="rId10" tooltip="Neurologic"/>
              </a:rPr>
              <a:t>neurologic</a:t>
            </a:r>
            <a:r>
              <a:rPr lang="en-US" sz="2800" dirty="0">
                <a:latin typeface="Times" pitchFamily="18" charset="0"/>
              </a:rPr>
              <a:t> diseases, including traumatic spinal cord injuries;</a:t>
            </a:r>
          </a:p>
          <a:p>
            <a:pPr marL="0" indent="0">
              <a:buNone/>
            </a:pPr>
            <a:r>
              <a:rPr lang="en-US" sz="2800" dirty="0" smtClean="0">
                <a:latin typeface="Times" pitchFamily="18" charset="0"/>
              </a:rPr>
              <a:t>4-In</a:t>
            </a:r>
            <a:r>
              <a:rPr lang="en-US" sz="2800" dirty="0">
                <a:latin typeface="Times" pitchFamily="18" charset="0"/>
              </a:rPr>
              <a:t> </a:t>
            </a:r>
            <a:r>
              <a:rPr lang="en-US" sz="2800" u="sng" dirty="0">
                <a:latin typeface="Times" pitchFamily="18" charset="0"/>
                <a:hlinkClick r:id="rId11" tooltip="Female"/>
              </a:rPr>
              <a:t>females</a:t>
            </a:r>
            <a:r>
              <a:rPr lang="en-US" sz="2800" dirty="0">
                <a:latin typeface="Times" pitchFamily="18" charset="0"/>
              </a:rPr>
              <a:t>, for </a:t>
            </a:r>
            <a:r>
              <a:rPr lang="en-US" sz="2800" u="sng" dirty="0">
                <a:latin typeface="Times" pitchFamily="18" charset="0"/>
                <a:hlinkClick r:id="rId12" tooltip="Gynecology"/>
              </a:rPr>
              <a:t>gynecological</a:t>
            </a:r>
            <a:r>
              <a:rPr lang="en-US" sz="2800" dirty="0">
                <a:latin typeface="Times" pitchFamily="18" charset="0"/>
              </a:rPr>
              <a:t> palpations of internal organs</a:t>
            </a:r>
          </a:p>
        </p:txBody>
      </p:sp>
    </p:spTree>
    <p:extLst>
      <p:ext uri="{BB962C8B-B14F-4D97-AF65-F5344CB8AC3E}">
        <p14:creationId xmlns:p14="http://schemas.microsoft.com/office/powerpoint/2010/main" val="96492336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04800"/>
            <a:ext cx="8229600" cy="5821363"/>
          </a:xfrm>
        </p:spPr>
        <p:txBody>
          <a:bodyPr>
            <a:normAutofit/>
          </a:bodyPr>
          <a:lstStyle/>
          <a:p>
            <a:pPr marL="0" lvl="0" indent="0">
              <a:buNone/>
            </a:pPr>
            <a:endParaRPr lang="en-US" sz="2800" dirty="0" smtClean="0">
              <a:latin typeface="Times" pitchFamily="18" charset="0"/>
            </a:endParaRPr>
          </a:p>
          <a:p>
            <a:pPr marL="0" lvl="0" indent="0">
              <a:buNone/>
            </a:pPr>
            <a:endParaRPr lang="en-US" sz="2800" dirty="0">
              <a:latin typeface="Times" pitchFamily="18" charset="0"/>
            </a:endParaRPr>
          </a:p>
          <a:p>
            <a:pPr marL="0" lvl="0" indent="0">
              <a:buNone/>
            </a:pPr>
            <a:r>
              <a:rPr lang="en-US" sz="2800" dirty="0" smtClean="0">
                <a:latin typeface="Times" pitchFamily="18" charset="0"/>
              </a:rPr>
              <a:t>5-Examination </a:t>
            </a:r>
            <a:r>
              <a:rPr lang="en-US" sz="2800" dirty="0">
                <a:latin typeface="Times" pitchFamily="18" charset="0"/>
              </a:rPr>
              <a:t>of the hardness and color of the feces (i.e. in cases of constipation, and </a:t>
            </a:r>
            <a:r>
              <a:rPr lang="en-US" sz="2800" u="sng" dirty="0">
                <a:latin typeface="Times" pitchFamily="18" charset="0"/>
                <a:hlinkClick r:id="rId2" tooltip="Fecal impaction"/>
              </a:rPr>
              <a:t>fecal impaction</a:t>
            </a:r>
            <a:r>
              <a:rPr lang="en-US" sz="2800" dirty="0">
                <a:latin typeface="Times" pitchFamily="18" charset="0"/>
              </a:rPr>
              <a:t>);</a:t>
            </a:r>
          </a:p>
          <a:p>
            <a:pPr marL="0" lvl="0" indent="0">
              <a:buNone/>
            </a:pPr>
            <a:r>
              <a:rPr lang="en-US" sz="2800" dirty="0" smtClean="0">
                <a:latin typeface="Times" pitchFamily="18" charset="0"/>
              </a:rPr>
              <a:t>6- Prior </a:t>
            </a:r>
            <a:r>
              <a:rPr lang="en-US" sz="2800" dirty="0">
                <a:latin typeface="Times" pitchFamily="18" charset="0"/>
              </a:rPr>
              <a:t>to a </a:t>
            </a:r>
            <a:r>
              <a:rPr lang="en-US" sz="2800" u="sng" dirty="0">
                <a:latin typeface="Times" pitchFamily="18" charset="0"/>
                <a:hlinkClick r:id="rId3" tooltip="Colonoscopy"/>
              </a:rPr>
              <a:t>colonoscopy</a:t>
            </a:r>
            <a:r>
              <a:rPr lang="en-US" sz="2800" dirty="0">
                <a:latin typeface="Times" pitchFamily="18" charset="0"/>
              </a:rPr>
              <a:t> or </a:t>
            </a:r>
            <a:r>
              <a:rPr lang="en-US" sz="2800" u="sng" dirty="0" err="1">
                <a:latin typeface="Times" pitchFamily="18" charset="0"/>
                <a:hlinkClick r:id="rId4" tooltip="Proctoscopy"/>
              </a:rPr>
              <a:t>proctoscopy</a:t>
            </a:r>
            <a:r>
              <a:rPr lang="en-US" sz="2800" dirty="0">
                <a:latin typeface="Times" pitchFamily="18" charset="0"/>
              </a:rPr>
              <a:t>;</a:t>
            </a:r>
          </a:p>
          <a:p>
            <a:pPr marL="0" lvl="0" indent="0">
              <a:buNone/>
            </a:pPr>
            <a:r>
              <a:rPr lang="en-US" sz="2800" dirty="0">
                <a:latin typeface="Times" pitchFamily="18" charset="0"/>
              </a:rPr>
              <a:t>to evaluate </a:t>
            </a:r>
            <a:r>
              <a:rPr lang="en-US" sz="2800" u="sng" dirty="0" smtClean="0">
                <a:latin typeface="Times" pitchFamily="18" charset="0"/>
                <a:hlinkClick r:id="rId5" tooltip="Hemorrhoids"/>
              </a:rPr>
              <a:t>hemorrhoids</a:t>
            </a:r>
            <a:r>
              <a:rPr lang="en-US" sz="2800" u="sng" dirty="0" smtClean="0">
                <a:latin typeface="Times" pitchFamily="18" charset="0"/>
              </a:rPr>
              <a:t>.</a:t>
            </a:r>
            <a:endParaRPr lang="en-US" sz="2800" dirty="0">
              <a:latin typeface="Times" pitchFamily="18" charset="0"/>
            </a:endParaRPr>
          </a:p>
          <a:p>
            <a:pPr marL="0" lvl="0" indent="0">
              <a:buNone/>
            </a:pPr>
            <a:r>
              <a:rPr lang="en-US" sz="2800" dirty="0" smtClean="0">
                <a:latin typeface="Times" pitchFamily="18" charset="0"/>
              </a:rPr>
              <a:t>7-In </a:t>
            </a:r>
            <a:r>
              <a:rPr lang="en-US" sz="2800" dirty="0">
                <a:latin typeface="Times" pitchFamily="18" charset="0"/>
              </a:rPr>
              <a:t>newborns to exclude </a:t>
            </a:r>
            <a:r>
              <a:rPr lang="en-US" sz="2800" u="sng" dirty="0">
                <a:latin typeface="Times" pitchFamily="18" charset="0"/>
                <a:hlinkClick r:id="rId6" tooltip="Anal atresia"/>
              </a:rPr>
              <a:t>imperforate anus</a:t>
            </a:r>
            <a:r>
              <a:rPr lang="en-US" sz="2800" dirty="0" smtClean="0">
                <a:latin typeface="Times" pitchFamily="18" charset="0"/>
              </a:rPr>
              <a:t>.</a:t>
            </a:r>
            <a:endParaRPr lang="en-US" sz="2800" dirty="0">
              <a:latin typeface="Times" pitchFamily="18" charset="0"/>
            </a:endParaRPr>
          </a:p>
        </p:txBody>
      </p:sp>
    </p:spTree>
    <p:extLst>
      <p:ext uri="{BB962C8B-B14F-4D97-AF65-F5344CB8AC3E}">
        <p14:creationId xmlns:p14="http://schemas.microsoft.com/office/powerpoint/2010/main" val="313130784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762000"/>
            <a:ext cx="8229600" cy="4876800"/>
          </a:xfrm>
        </p:spPr>
        <p:txBody>
          <a:bodyPr>
            <a:normAutofit/>
          </a:bodyPr>
          <a:lstStyle/>
          <a:p>
            <a:pPr marL="0" indent="0">
              <a:buNone/>
            </a:pPr>
            <a:endParaRPr lang="en-US" sz="2800" dirty="0" smtClean="0">
              <a:latin typeface="Times" pitchFamily="18" charset="0"/>
            </a:endParaRPr>
          </a:p>
          <a:p>
            <a:pPr marL="0" indent="0">
              <a:buNone/>
            </a:pPr>
            <a:r>
              <a:rPr lang="en-US" sz="2800" dirty="0" smtClean="0">
                <a:latin typeface="Times" pitchFamily="18" charset="0"/>
              </a:rPr>
              <a:t>The DRE is </a:t>
            </a:r>
            <a:r>
              <a:rPr lang="en-US" sz="2800" dirty="0">
                <a:latin typeface="Times" pitchFamily="18" charset="0"/>
              </a:rPr>
              <a:t>inadequate as a screening tool for colorectal cancer because it examines less than 10% of the colorectal mucosa; </a:t>
            </a:r>
            <a:r>
              <a:rPr lang="en-US" sz="2800" dirty="0" err="1">
                <a:latin typeface="Times" pitchFamily="18" charset="0"/>
                <a:hlinkClick r:id="rId2" tooltip="Sigmoidoscopy"/>
              </a:rPr>
              <a:t>sigmoidoscopy</a:t>
            </a:r>
            <a:r>
              <a:rPr lang="en-US" sz="2800" dirty="0" err="1">
                <a:latin typeface="Times" pitchFamily="18" charset="0"/>
              </a:rPr>
              <a:t>is</a:t>
            </a:r>
            <a:r>
              <a:rPr lang="en-US" sz="2800" dirty="0">
                <a:latin typeface="Times" pitchFamily="18" charset="0"/>
              </a:rPr>
              <a:t> preferred. However, it is an important part of a general examination, as many tumors or other diseases are made manifest in the </a:t>
            </a:r>
            <a:r>
              <a:rPr lang="en-US" sz="2800" dirty="0">
                <a:latin typeface="Times" pitchFamily="18" charset="0"/>
                <a:hlinkClick r:id="rId3" tooltip="Distal"/>
              </a:rPr>
              <a:t>distal</a:t>
            </a:r>
            <a:r>
              <a:rPr lang="en-US" sz="2800" dirty="0">
                <a:latin typeface="Times" pitchFamily="18" charset="0"/>
              </a:rPr>
              <a:t> part of the </a:t>
            </a:r>
            <a:r>
              <a:rPr lang="en-US" sz="2800" dirty="0">
                <a:latin typeface="Times" pitchFamily="18" charset="0"/>
                <a:hlinkClick r:id="rId4" tooltip="Rectum"/>
              </a:rPr>
              <a:t>rectum</a:t>
            </a:r>
            <a:r>
              <a:rPr lang="en-US" sz="2800" dirty="0">
                <a:latin typeface="Times" pitchFamily="18" charset="0"/>
              </a:rPr>
              <a:t>.</a:t>
            </a:r>
          </a:p>
          <a:p>
            <a:pPr marL="0" indent="0">
              <a:buNone/>
            </a:pPr>
            <a:r>
              <a:rPr lang="en-US" sz="2800" dirty="0">
                <a:latin typeface="Times" pitchFamily="18" charset="0"/>
              </a:rPr>
              <a:t>Sometimes </a:t>
            </a:r>
            <a:r>
              <a:rPr lang="en-US" sz="2800" dirty="0" err="1">
                <a:latin typeface="Times" pitchFamily="18" charset="0"/>
                <a:hlinkClick r:id="rId5" tooltip="Proctoscopy"/>
              </a:rPr>
              <a:t>proctoscopy</a:t>
            </a:r>
            <a:r>
              <a:rPr lang="en-US" sz="2800" dirty="0">
                <a:latin typeface="Times" pitchFamily="18" charset="0"/>
              </a:rPr>
              <a:t> may also be part of a rectal examination.</a:t>
            </a:r>
          </a:p>
          <a:p>
            <a:pPr marL="0" indent="0">
              <a:buNone/>
            </a:pPr>
            <a:endParaRPr lang="en-US" sz="2800" dirty="0">
              <a:latin typeface="Times" pitchFamily="18" charset="0"/>
            </a:endParaRPr>
          </a:p>
        </p:txBody>
      </p:sp>
    </p:spTree>
    <p:extLst>
      <p:ext uri="{BB962C8B-B14F-4D97-AF65-F5344CB8AC3E}">
        <p14:creationId xmlns:p14="http://schemas.microsoft.com/office/powerpoint/2010/main" val="186992480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p14="http://schemas.microsoft.com/office/powerpoint/2010/main" val="319860680"/>
              </p:ext>
            </p:extLst>
          </p:nvPr>
        </p:nvGraphicFramePr>
        <p:xfrm>
          <a:off x="0" y="-1"/>
          <a:ext cx="9144000" cy="7277099"/>
        </p:xfrm>
        <a:graphic>
          <a:graphicData uri="http://schemas.openxmlformats.org/drawingml/2006/table">
            <a:tbl>
              <a:tblPr firstRow="1" firstCol="1" bandRow="1">
                <a:tableStyleId>{5C22544A-7EE6-4342-B048-85BDC9FD1C3A}</a:tableStyleId>
              </a:tblPr>
              <a:tblGrid>
                <a:gridCol w="2406316"/>
                <a:gridCol w="6737684"/>
              </a:tblGrid>
              <a:tr h="912113">
                <a:tc gridSpan="2">
                  <a:txBody>
                    <a:bodyPr/>
                    <a:lstStyle/>
                    <a:p>
                      <a:pPr marL="0" marR="0" algn="ctr">
                        <a:lnSpc>
                          <a:spcPct val="115000"/>
                        </a:lnSpc>
                        <a:spcBef>
                          <a:spcPts val="0"/>
                        </a:spcBef>
                        <a:spcAft>
                          <a:spcPts val="0"/>
                        </a:spcAft>
                      </a:pPr>
                      <a:r>
                        <a:rPr lang="en-US" sz="2400" dirty="0">
                          <a:effectLst/>
                        </a:rPr>
                        <a:t>Digital rectal exam</a:t>
                      </a:r>
                      <a:endParaRPr lang="en-US" sz="2400" dirty="0">
                        <a:effectLst/>
                        <a:latin typeface="Calibri"/>
                        <a:ea typeface="Calibri"/>
                        <a:cs typeface="Arial"/>
                      </a:endParaRPr>
                    </a:p>
                  </a:txBody>
                  <a:tcPr marL="47625" marR="47625" marT="47625" marB="47625" anchor="ctr"/>
                </a:tc>
                <a:tc hMerge="1">
                  <a:txBody>
                    <a:bodyPr/>
                    <a:lstStyle/>
                    <a:p>
                      <a:endParaRPr lang="en-US"/>
                    </a:p>
                  </a:txBody>
                  <a:tcPr/>
                </a:tc>
              </a:tr>
              <a:tr h="912113">
                <a:tc>
                  <a:txBody>
                    <a:bodyPr/>
                    <a:lstStyle/>
                    <a:p>
                      <a:pPr marL="0" marR="0">
                        <a:lnSpc>
                          <a:spcPct val="115000"/>
                        </a:lnSpc>
                        <a:spcBef>
                          <a:spcPts val="225"/>
                        </a:spcBef>
                        <a:spcAft>
                          <a:spcPts val="750"/>
                        </a:spcAft>
                      </a:pPr>
                      <a:r>
                        <a:rPr lang="en-US" sz="2400">
                          <a:effectLst/>
                        </a:rPr>
                        <a:t>Normal:</a:t>
                      </a:r>
                      <a:endParaRPr lang="en-US" sz="2400">
                        <a:effectLst/>
                        <a:latin typeface="Calibri"/>
                        <a:ea typeface="Calibri"/>
                        <a:cs typeface="Arial"/>
                      </a:endParaRPr>
                    </a:p>
                  </a:txBody>
                  <a:tcPr marL="47625" marR="47625" marT="47625" marB="47625"/>
                </a:tc>
                <a:tc>
                  <a:txBody>
                    <a:bodyPr/>
                    <a:lstStyle/>
                    <a:p>
                      <a:pPr marL="0" marR="0">
                        <a:lnSpc>
                          <a:spcPct val="115000"/>
                        </a:lnSpc>
                        <a:spcBef>
                          <a:spcPts val="225"/>
                        </a:spcBef>
                        <a:spcAft>
                          <a:spcPts val="750"/>
                        </a:spcAft>
                      </a:pPr>
                      <a:r>
                        <a:rPr lang="en-US" sz="2400">
                          <a:effectLst/>
                        </a:rPr>
                        <a:t>No problems such as organ enlargements or growths are felt.</a:t>
                      </a:r>
                      <a:endParaRPr lang="en-US" sz="2400">
                        <a:effectLst/>
                        <a:latin typeface="Calibri"/>
                        <a:ea typeface="Calibri"/>
                        <a:cs typeface="Arial"/>
                      </a:endParaRPr>
                    </a:p>
                  </a:txBody>
                  <a:tcPr marL="47625" marR="47625" marT="47625" marB="47625"/>
                </a:tc>
              </a:tr>
              <a:tr h="912113">
                <a:tc rowSpan="4">
                  <a:txBody>
                    <a:bodyPr/>
                    <a:lstStyle/>
                    <a:p>
                      <a:pPr marL="0" marR="0">
                        <a:lnSpc>
                          <a:spcPct val="115000"/>
                        </a:lnSpc>
                        <a:spcBef>
                          <a:spcPts val="225"/>
                        </a:spcBef>
                        <a:spcAft>
                          <a:spcPts val="750"/>
                        </a:spcAft>
                      </a:pPr>
                      <a:r>
                        <a:rPr lang="en-US" sz="2400" dirty="0">
                          <a:effectLst/>
                        </a:rPr>
                        <a:t>Abnormal:</a:t>
                      </a:r>
                      <a:endParaRPr lang="en-US" sz="2400" dirty="0">
                        <a:effectLst/>
                        <a:latin typeface="Calibri"/>
                        <a:ea typeface="Calibri"/>
                        <a:cs typeface="Arial"/>
                      </a:endParaRPr>
                    </a:p>
                  </a:txBody>
                  <a:tcPr marL="47625" marR="47625" marT="47625" marB="47625"/>
                </a:tc>
                <a:tc>
                  <a:txBody>
                    <a:bodyPr/>
                    <a:lstStyle/>
                    <a:p>
                      <a:pPr marL="0" marR="0">
                        <a:lnSpc>
                          <a:spcPct val="115000"/>
                        </a:lnSpc>
                        <a:spcBef>
                          <a:spcPts val="225"/>
                        </a:spcBef>
                        <a:spcAft>
                          <a:spcPts val="750"/>
                        </a:spcAft>
                      </a:pPr>
                      <a:r>
                        <a:rPr lang="en-US" sz="2400">
                          <a:effectLst/>
                        </a:rPr>
                        <a:t>Problems such as organ enlargements or growths are felt.</a:t>
                      </a:r>
                      <a:endParaRPr lang="en-US" sz="2400">
                        <a:effectLst/>
                        <a:latin typeface="Calibri"/>
                        <a:ea typeface="Calibri"/>
                        <a:cs typeface="Arial"/>
                      </a:endParaRPr>
                    </a:p>
                  </a:txBody>
                  <a:tcPr marL="47625" marR="47625" marT="47625" marB="47625"/>
                </a:tc>
              </a:tr>
              <a:tr h="1564712">
                <a:tc vMerge="1">
                  <a:txBody>
                    <a:bodyPr/>
                    <a:lstStyle/>
                    <a:p>
                      <a:endParaRPr lang="en-US"/>
                    </a:p>
                  </a:txBody>
                  <a:tcPr/>
                </a:tc>
                <a:tc>
                  <a:txBody>
                    <a:bodyPr/>
                    <a:lstStyle/>
                    <a:p>
                      <a:pPr marL="0" marR="0">
                        <a:lnSpc>
                          <a:spcPct val="115000"/>
                        </a:lnSpc>
                        <a:spcBef>
                          <a:spcPts val="225"/>
                        </a:spcBef>
                        <a:spcAft>
                          <a:spcPts val="750"/>
                        </a:spcAft>
                      </a:pPr>
                      <a:r>
                        <a:rPr lang="en-US" sz="2400" dirty="0">
                          <a:effectLst/>
                        </a:rPr>
                        <a:t>For men, the prostate gland may be enlarged. This may mean </a:t>
                      </a:r>
                      <a:r>
                        <a:rPr lang="en-US" sz="2400" u="sng" dirty="0">
                          <a:effectLst/>
                          <a:hlinkClick r:id="rId2"/>
                        </a:rPr>
                        <a:t>benign prostatic hypertrophy (BPH)</a:t>
                      </a:r>
                      <a:r>
                        <a:rPr lang="en-US" sz="2400" dirty="0">
                          <a:effectLst/>
                        </a:rPr>
                        <a:t> or inflammation of the prostate gland (</a:t>
                      </a:r>
                      <a:r>
                        <a:rPr lang="en-US" sz="2400" u="sng" dirty="0">
                          <a:effectLst/>
                          <a:hlinkClick r:id="rId3"/>
                        </a:rPr>
                        <a:t>prostatitis</a:t>
                      </a:r>
                      <a:r>
                        <a:rPr lang="en-US" sz="2400" dirty="0">
                          <a:effectLst/>
                        </a:rPr>
                        <a:t>). Tumors are felt.</a:t>
                      </a:r>
                      <a:endParaRPr lang="en-US" sz="2400" dirty="0">
                        <a:effectLst/>
                        <a:latin typeface="Calibri"/>
                        <a:ea typeface="Calibri"/>
                        <a:cs typeface="Arial"/>
                      </a:endParaRPr>
                    </a:p>
                  </a:txBody>
                  <a:tcPr marL="47625" marR="47625" marT="47625" marB="47625"/>
                </a:tc>
              </a:tr>
              <a:tr h="912113">
                <a:tc vMerge="1">
                  <a:txBody>
                    <a:bodyPr/>
                    <a:lstStyle/>
                    <a:p>
                      <a:endParaRPr lang="en-US"/>
                    </a:p>
                  </a:txBody>
                  <a:tcPr/>
                </a:tc>
                <a:tc>
                  <a:txBody>
                    <a:bodyPr/>
                    <a:lstStyle/>
                    <a:p>
                      <a:pPr marL="0" marR="0">
                        <a:lnSpc>
                          <a:spcPct val="115000"/>
                        </a:lnSpc>
                        <a:spcBef>
                          <a:spcPts val="225"/>
                        </a:spcBef>
                        <a:spcAft>
                          <a:spcPts val="750"/>
                        </a:spcAft>
                      </a:pPr>
                      <a:r>
                        <a:rPr lang="en-US" sz="2400">
                          <a:effectLst/>
                        </a:rPr>
                        <a:t>For women, growths such as tumors of the </a:t>
                      </a:r>
                      <a:r>
                        <a:rPr lang="en-US" sz="2400" u="sng">
                          <a:effectLst/>
                          <a:hlinkClick r:id="rId4"/>
                        </a:rPr>
                        <a:t>cervix</a:t>
                      </a:r>
                      <a:r>
                        <a:rPr lang="en-US" sz="2400">
                          <a:effectLst/>
                        </a:rPr>
                        <a:t>, uterus, or </a:t>
                      </a:r>
                      <a:r>
                        <a:rPr lang="en-US" sz="2400" u="sng">
                          <a:effectLst/>
                          <a:hlinkClick r:id="rId5"/>
                        </a:rPr>
                        <a:t>ovaries</a:t>
                      </a:r>
                      <a:r>
                        <a:rPr lang="en-US" sz="2400">
                          <a:effectLst/>
                        </a:rPr>
                        <a:t> are felt.</a:t>
                      </a:r>
                      <a:endParaRPr lang="en-US" sz="2400">
                        <a:effectLst/>
                        <a:latin typeface="Calibri"/>
                        <a:ea typeface="Calibri"/>
                        <a:cs typeface="Arial"/>
                      </a:endParaRPr>
                    </a:p>
                  </a:txBody>
                  <a:tcPr marL="47625" marR="47625" marT="47625" marB="47625"/>
                </a:tc>
              </a:tr>
              <a:tr h="1564712">
                <a:tc vMerge="1">
                  <a:txBody>
                    <a:bodyPr/>
                    <a:lstStyle/>
                    <a:p>
                      <a:endParaRPr lang="en-US"/>
                    </a:p>
                  </a:txBody>
                  <a:tcPr/>
                </a:tc>
                <a:tc>
                  <a:txBody>
                    <a:bodyPr/>
                    <a:lstStyle/>
                    <a:p>
                      <a:pPr marL="0" marR="0">
                        <a:lnSpc>
                          <a:spcPct val="115000"/>
                        </a:lnSpc>
                        <a:spcBef>
                          <a:spcPts val="225"/>
                        </a:spcBef>
                        <a:spcAft>
                          <a:spcPts val="750"/>
                        </a:spcAft>
                      </a:pPr>
                      <a:r>
                        <a:rPr lang="en-US" sz="2400" dirty="0">
                          <a:effectLst/>
                        </a:rPr>
                        <a:t>Growths such as </a:t>
                      </a:r>
                      <a:r>
                        <a:rPr lang="en-US" sz="2400" u="sng" dirty="0">
                          <a:effectLst/>
                          <a:hlinkClick r:id="rId6"/>
                        </a:rPr>
                        <a:t>hemorrhoids</a:t>
                      </a:r>
                      <a:r>
                        <a:rPr lang="en-US" sz="2400" dirty="0">
                          <a:effectLst/>
                        </a:rPr>
                        <a:t>, polyps, tumors, </a:t>
                      </a:r>
                      <a:r>
                        <a:rPr lang="en-US" sz="2400" dirty="0" err="1">
                          <a:effectLst/>
                        </a:rPr>
                        <a:t>or</a:t>
                      </a:r>
                      <a:r>
                        <a:rPr lang="en-US" sz="2400" u="sng" dirty="0" err="1">
                          <a:effectLst/>
                          <a:hlinkClick r:id="rId7"/>
                        </a:rPr>
                        <a:t>abscesses</a:t>
                      </a:r>
                      <a:r>
                        <a:rPr lang="en-US" sz="2400" dirty="0">
                          <a:effectLst/>
                        </a:rPr>
                        <a:t> may be found in the lower rectum. Breaks in the skin around the anus (</a:t>
                      </a:r>
                      <a:r>
                        <a:rPr lang="en-US" sz="2400" u="sng" dirty="0">
                          <a:effectLst/>
                          <a:hlinkClick r:id="rId8"/>
                        </a:rPr>
                        <a:t>anal fissures</a:t>
                      </a:r>
                      <a:r>
                        <a:rPr lang="en-US" sz="2400" dirty="0">
                          <a:effectLst/>
                        </a:rPr>
                        <a:t>) may be found. Problems of the bladder may also be felt.</a:t>
                      </a:r>
                      <a:endParaRPr lang="en-US" sz="2400" dirty="0">
                        <a:effectLst/>
                        <a:latin typeface="Calibri"/>
                        <a:ea typeface="Calibri"/>
                        <a:cs typeface="Arial"/>
                      </a:endParaRPr>
                    </a:p>
                  </a:txBody>
                  <a:tcPr marL="47625" marR="47625" marT="47625" marB="47625"/>
                </a:tc>
              </a:tr>
            </a:tbl>
          </a:graphicData>
        </a:graphic>
      </p:graphicFrame>
    </p:spTree>
    <p:extLst>
      <p:ext uri="{BB962C8B-B14F-4D97-AF65-F5344CB8AC3E}">
        <p14:creationId xmlns:p14="http://schemas.microsoft.com/office/powerpoint/2010/main" val="179776918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89</TotalTime>
  <Words>179</Words>
  <Application>Microsoft Office PowerPoint</Application>
  <PresentationFormat>On-screen Show (4:3)</PresentationFormat>
  <Paragraphs>32</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Office Theme</vt:lpstr>
      <vt:lpstr>PowerPoint Presentation</vt:lpstr>
      <vt:lpstr>PowerPoint Presentation</vt:lpstr>
      <vt:lpstr>PowerPoint Presentation</vt:lpstr>
      <vt:lpstr>PowerPoint Presentation</vt:lpstr>
      <vt:lpstr> Indications:- </vt:lpstr>
      <vt:lpstr>PowerPoint Presentation</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Doaa Mohammed</dc:creator>
  <cp:lastModifiedBy>Amal  Rayan</cp:lastModifiedBy>
  <cp:revision>6</cp:revision>
  <dcterms:created xsi:type="dcterms:W3CDTF">2006-08-16T00:00:00Z</dcterms:created>
  <dcterms:modified xsi:type="dcterms:W3CDTF">2013-09-24T08:38:23Z</dcterms:modified>
</cp:coreProperties>
</file>

<file path=docProps/thumbnail.jpeg>
</file>